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9"/>
  </p:notesMasterIdLst>
  <p:sldIdLst>
    <p:sldId id="277" r:id="rId6"/>
    <p:sldId id="278" r:id="rId7"/>
    <p:sldId id="279" r:id="rId8"/>
    <p:sldId id="280" r:id="rId9"/>
    <p:sldId id="281" r:id="rId10"/>
    <p:sldId id="282" r:id="rId11"/>
    <p:sldId id="283" r:id="rId12"/>
    <p:sldId id="284" r:id="rId13"/>
    <p:sldId id="285" r:id="rId14"/>
    <p:sldId id="286" r:id="rId15"/>
    <p:sldId id="287" r:id="rId16"/>
    <p:sldId id="288" r:id="rId17"/>
    <p:sldId id="289"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A1FF"/>
    <a:srgbClr val="A7FF00"/>
    <a:srgbClr val="000644"/>
    <a:srgbClr val="431F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631538-1FC0-48D9-B70E-2DC3874948F2}" type="datetimeFigureOut">
              <a:rPr lang="nl-NL" smtClean="0"/>
              <a:t>22-9-2021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CD9B25-5126-4124-8E8A-22611371FAEC}" type="slidenum">
              <a:rPr lang="nl-NL" smtClean="0"/>
              <a:t>‹nr.›</a:t>
            </a:fld>
            <a:endParaRPr lang="nl-NL"/>
          </a:p>
        </p:txBody>
      </p:sp>
    </p:spTree>
    <p:extLst>
      <p:ext uri="{BB962C8B-B14F-4D97-AF65-F5344CB8AC3E}">
        <p14:creationId xmlns:p14="http://schemas.microsoft.com/office/powerpoint/2010/main" val="333447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920274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F8474E2-0879-4C00-BF08-10549F12108F}"/>
              </a:ext>
            </a:extLst>
          </p:cNvPr>
          <p:cNvSpPr>
            <a:spLocks noGrp="1"/>
          </p:cNvSpPr>
          <p:nvPr>
            <p:ph type="dt" sz="half" idx="10"/>
          </p:nvPr>
        </p:nvSpPr>
        <p:spPr/>
        <p:txBody>
          <a:bodyPr/>
          <a:lstStyle/>
          <a:p>
            <a:fld id="{A68B8A15-5DFC-42FC-B0B3-386B2559C19A}" type="datetimeFigureOut">
              <a:rPr lang="nl-NL" smtClean="0"/>
              <a:t>22-9-2021</a:t>
            </a:fld>
            <a:endParaRPr lang="nl-NL"/>
          </a:p>
        </p:txBody>
      </p:sp>
      <p:sp>
        <p:nvSpPr>
          <p:cNvPr id="3" name="Tijdelijke aanduiding voor voettekst 2">
            <a:extLst>
              <a:ext uri="{FF2B5EF4-FFF2-40B4-BE49-F238E27FC236}">
                <a16:creationId xmlns:a16="http://schemas.microsoft.com/office/drawing/2014/main" id="{3B027CD8-01E3-4A48-868E-720417487782}"/>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24ADFEB4-860E-4D2F-81D6-6A1A10BEB378}"/>
              </a:ext>
            </a:extLst>
          </p:cNvPr>
          <p:cNvSpPr>
            <a:spLocks noGrp="1"/>
          </p:cNvSpPr>
          <p:nvPr>
            <p:ph type="sldNum" sz="quarter" idx="12"/>
          </p:nvPr>
        </p:nvSpPr>
        <p:spPr/>
        <p:txBody>
          <a:bodyPr/>
          <a:lstStyle/>
          <a:p>
            <a:fld id="{684BCB32-ACE5-415C-B153-09DA13A03146}" type="slidenum">
              <a:rPr lang="nl-NL" smtClean="0"/>
              <a:t>‹nr.›</a:t>
            </a:fld>
            <a:endParaRPr lang="nl-NL"/>
          </a:p>
        </p:txBody>
      </p:sp>
    </p:spTree>
    <p:extLst>
      <p:ext uri="{BB962C8B-B14F-4D97-AF65-F5344CB8AC3E}">
        <p14:creationId xmlns:p14="http://schemas.microsoft.com/office/powerpoint/2010/main" val="223362098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spTree>
    <p:extLst>
      <p:ext uri="{BB962C8B-B14F-4D97-AF65-F5344CB8AC3E}">
        <p14:creationId xmlns:p14="http://schemas.microsoft.com/office/powerpoint/2010/main" val="3996255573"/>
      </p:ext>
    </p:extLst>
  </p:cSld>
  <p:clrMap bg1="lt1" tx1="dk1" bg2="lt2" tx2="dk2" accent1="accent1" accent2="accent2" accent3="accent3" accent4="accent4" accent5="accent5" accent6="accent6" hlink="hlink" folHlink="folHlink"/>
  <p:sldLayoutIdLst>
    <p:sldLayoutId id="214748365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30115DB-3EF5-4638-A9DB-4E72AFF3884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2E223AF-62FE-48C6-BC4F-FF4AA86690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C007BBA-39CA-4355-9F71-D040DFA68D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8B8A15-5DFC-42FC-B0B3-386B2559C19A}" type="datetimeFigureOut">
              <a:rPr lang="nl-NL" smtClean="0"/>
              <a:t>22-9-2021</a:t>
            </a:fld>
            <a:endParaRPr lang="nl-NL"/>
          </a:p>
        </p:txBody>
      </p:sp>
      <p:sp>
        <p:nvSpPr>
          <p:cNvPr id="5" name="Tijdelijke aanduiding voor voettekst 4">
            <a:extLst>
              <a:ext uri="{FF2B5EF4-FFF2-40B4-BE49-F238E27FC236}">
                <a16:creationId xmlns:a16="http://schemas.microsoft.com/office/drawing/2014/main" id="{8DA7E448-1616-428D-979B-291B69B13B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F3B62EEB-B3A7-46BE-8485-44757F5A0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BCB32-ACE5-415C-B153-09DA13A03146}" type="slidenum">
              <a:rPr lang="nl-NL" smtClean="0"/>
              <a:t>‹nr.›</a:t>
            </a:fld>
            <a:endParaRPr lang="nl-NL"/>
          </a:p>
        </p:txBody>
      </p:sp>
    </p:spTree>
    <p:extLst>
      <p:ext uri="{BB962C8B-B14F-4D97-AF65-F5344CB8AC3E}">
        <p14:creationId xmlns:p14="http://schemas.microsoft.com/office/powerpoint/2010/main" val="4185116173"/>
      </p:ext>
    </p:extLst>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740AF-71F5-4F7B-9164-9A9332682A41}"/>
              </a:ext>
            </a:extLst>
          </p:cNvPr>
          <p:cNvSpPr>
            <a:spLocks noGrp="1"/>
          </p:cNvSpPr>
          <p:nvPr>
            <p:ph type="title"/>
          </p:nvPr>
        </p:nvSpPr>
        <p:spPr/>
        <p:txBody>
          <a:bodyPr/>
          <a:lstStyle/>
          <a:p>
            <a:r>
              <a:rPr lang="nl-NL" dirty="0"/>
              <a:t>WAT ZIJN WE OOK ALWEER AAN HET DOEN???</a:t>
            </a:r>
          </a:p>
        </p:txBody>
      </p:sp>
      <p:pic>
        <p:nvPicPr>
          <p:cNvPr id="3" name="Afbeelding 2">
            <a:extLst>
              <a:ext uri="{FF2B5EF4-FFF2-40B4-BE49-F238E27FC236}">
                <a16:creationId xmlns:a16="http://schemas.microsoft.com/office/drawing/2014/main" id="{F7D91590-B596-41E2-9491-C98A1F84C4A5}"/>
              </a:ext>
            </a:extLst>
          </p:cNvPr>
          <p:cNvPicPr>
            <a:picLocks noChangeAspect="1"/>
          </p:cNvPicPr>
          <p:nvPr/>
        </p:nvPicPr>
        <p:blipFill>
          <a:blip r:embed="rId2"/>
          <a:stretch>
            <a:fillRect/>
          </a:stretch>
        </p:blipFill>
        <p:spPr>
          <a:xfrm>
            <a:off x="838200" y="2354102"/>
            <a:ext cx="7806341" cy="21497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Pijl: omhoog 3">
            <a:extLst>
              <a:ext uri="{FF2B5EF4-FFF2-40B4-BE49-F238E27FC236}">
                <a16:creationId xmlns:a16="http://schemas.microsoft.com/office/drawing/2014/main" id="{3915E308-C8BC-49EE-B981-CCC3A3D0A91C}"/>
              </a:ext>
            </a:extLst>
          </p:cNvPr>
          <p:cNvSpPr/>
          <p:nvPr/>
        </p:nvSpPr>
        <p:spPr>
          <a:xfrm>
            <a:off x="1033144" y="4658360"/>
            <a:ext cx="814705" cy="1685290"/>
          </a:xfrm>
          <a:prstGeom prst="upArrow">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CASUS </a:t>
            </a:r>
          </a:p>
        </p:txBody>
      </p:sp>
      <p:sp>
        <p:nvSpPr>
          <p:cNvPr id="6" name="Bijschrift: pijl-omhoog 5">
            <a:extLst>
              <a:ext uri="{FF2B5EF4-FFF2-40B4-BE49-F238E27FC236}">
                <a16:creationId xmlns:a16="http://schemas.microsoft.com/office/drawing/2014/main" id="{6ED77074-AD12-465B-8B5B-269055D9D8E9}"/>
              </a:ext>
            </a:extLst>
          </p:cNvPr>
          <p:cNvSpPr/>
          <p:nvPr/>
        </p:nvSpPr>
        <p:spPr>
          <a:xfrm>
            <a:off x="2453798" y="4571365"/>
            <a:ext cx="2628900" cy="1772285"/>
          </a:xfrm>
          <a:prstGeom prst="up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WAT GAAN WE OP WELKE MANIER ONDERZOEKEN OM EEN GOED ADVIES TE GEVEN?</a:t>
            </a:r>
          </a:p>
        </p:txBody>
      </p:sp>
      <p:sp>
        <p:nvSpPr>
          <p:cNvPr id="7" name="Pijl: omhoog 6">
            <a:extLst>
              <a:ext uri="{FF2B5EF4-FFF2-40B4-BE49-F238E27FC236}">
                <a16:creationId xmlns:a16="http://schemas.microsoft.com/office/drawing/2014/main" id="{05F30006-E836-4727-A757-E51EDDE17035}"/>
              </a:ext>
            </a:extLst>
          </p:cNvPr>
          <p:cNvSpPr/>
          <p:nvPr/>
        </p:nvSpPr>
        <p:spPr>
          <a:xfrm>
            <a:off x="5479097" y="4571365"/>
            <a:ext cx="814706" cy="1772285"/>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ln w="0"/>
              <a:solidFill>
                <a:schemeClr val="tx1"/>
              </a:solidFill>
              <a:effectLst>
                <a:outerShdw blurRad="38100" dist="19050" dir="2700000" algn="tl" rotWithShape="0">
                  <a:schemeClr val="dk1">
                    <a:alpha val="40000"/>
                  </a:schemeClr>
                </a:outerShdw>
              </a:effectLst>
            </a:endParaRPr>
          </a:p>
        </p:txBody>
      </p:sp>
      <p:sp>
        <p:nvSpPr>
          <p:cNvPr id="8" name="Pijl: omhoog 7">
            <a:extLst>
              <a:ext uri="{FF2B5EF4-FFF2-40B4-BE49-F238E27FC236}">
                <a16:creationId xmlns:a16="http://schemas.microsoft.com/office/drawing/2014/main" id="{855D2F3D-0C32-49BF-9AEE-FD7D85573339}"/>
              </a:ext>
            </a:extLst>
          </p:cNvPr>
          <p:cNvSpPr/>
          <p:nvPr/>
        </p:nvSpPr>
        <p:spPr>
          <a:xfrm>
            <a:off x="6759574" y="4658360"/>
            <a:ext cx="2028825" cy="1685290"/>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solidFill>
                  <a:schemeClr val="tx1"/>
                </a:solidFill>
              </a:rPr>
              <a:t>UITKOMST-EN ANALYSE-REN</a:t>
            </a:r>
          </a:p>
        </p:txBody>
      </p:sp>
      <p:sp>
        <p:nvSpPr>
          <p:cNvPr id="9" name="Rol: horizontaal 8">
            <a:extLst>
              <a:ext uri="{FF2B5EF4-FFF2-40B4-BE49-F238E27FC236}">
                <a16:creationId xmlns:a16="http://schemas.microsoft.com/office/drawing/2014/main" id="{63774EB9-CA48-4EB2-95BC-D1C805CCE8E6}"/>
              </a:ext>
            </a:extLst>
          </p:cNvPr>
          <p:cNvSpPr/>
          <p:nvPr/>
        </p:nvSpPr>
        <p:spPr>
          <a:xfrm>
            <a:off x="9344025" y="2354103"/>
            <a:ext cx="2438400" cy="1903572"/>
          </a:xfrm>
          <a:prstGeom prst="horizontalScroll">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n w="0"/>
                <a:solidFill>
                  <a:schemeClr val="tx1"/>
                </a:solidFill>
                <a:effectLst>
                  <a:outerShdw blurRad="38100" dist="19050" dir="2700000" algn="tl" rotWithShape="0">
                    <a:schemeClr val="dk1">
                      <a:alpha val="40000"/>
                    </a:schemeClr>
                  </a:outerShdw>
                </a:effectLst>
              </a:rPr>
              <a:t>ADVIES VOOR DE HOOFDVRAAG VAN DE CASUS</a:t>
            </a:r>
          </a:p>
        </p:txBody>
      </p:sp>
      <p:cxnSp>
        <p:nvCxnSpPr>
          <p:cNvPr id="13" name="Rechte verbindingslijn met pijl 12">
            <a:extLst>
              <a:ext uri="{FF2B5EF4-FFF2-40B4-BE49-F238E27FC236}">
                <a16:creationId xmlns:a16="http://schemas.microsoft.com/office/drawing/2014/main" id="{6DB32662-77E9-43C5-8B48-E61C0DE9499F}"/>
              </a:ext>
            </a:extLst>
          </p:cNvPr>
          <p:cNvCxnSpPr>
            <a:cxnSpLocks/>
          </p:cNvCxnSpPr>
          <p:nvPr/>
        </p:nvCxnSpPr>
        <p:spPr>
          <a:xfrm>
            <a:off x="8355012" y="3333750"/>
            <a:ext cx="866775"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7" name="Pijl: omhoog 16">
            <a:extLst>
              <a:ext uri="{FF2B5EF4-FFF2-40B4-BE49-F238E27FC236}">
                <a16:creationId xmlns:a16="http://schemas.microsoft.com/office/drawing/2014/main" id="{BCCF28B1-63AD-4A27-B2F4-942A6006FA9B}"/>
              </a:ext>
            </a:extLst>
          </p:cNvPr>
          <p:cNvSpPr/>
          <p:nvPr/>
        </p:nvSpPr>
        <p:spPr>
          <a:xfrm rot="10800000">
            <a:off x="5111971" y="970235"/>
            <a:ext cx="814706" cy="1298441"/>
          </a:xfrm>
          <a:prstGeom prst="up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2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05109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xit" presetSubtype="0" fill="hold" grpId="0" nodeType="clickEffect">
                                  <p:stCondLst>
                                    <p:cond delay="0"/>
                                  </p:stCondLst>
                                  <p:childTnLst>
                                    <p:animEffect transition="out" filter="fade">
                                      <p:cBhvr>
                                        <p:cTn id="28" dur="2000"/>
                                        <p:tgtEl>
                                          <p:spTgt spid="8"/>
                                        </p:tgtEl>
                                      </p:cBhvr>
                                    </p:animEffect>
                                    <p:anim calcmode="lin" valueType="num">
                                      <p:cBhvr>
                                        <p:cTn id="29" dur="2000"/>
                                        <p:tgtEl>
                                          <p:spTgt spid="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30" dur="2000"/>
                                        <p:tgtEl>
                                          <p:spTgt spid="8"/>
                                        </p:tgtEl>
                                        <p:attrNameLst>
                                          <p:attrName>ppt_h</p:attrName>
                                        </p:attrNameLst>
                                      </p:cBhvr>
                                      <p:tavLst>
                                        <p:tav tm="0">
                                          <p:val>
                                            <p:strVal val="ppt_h"/>
                                          </p:val>
                                        </p:tav>
                                        <p:tav tm="100000">
                                          <p:val>
                                            <p:strVal val="ppt_h"/>
                                          </p:val>
                                        </p:tav>
                                      </p:tavLst>
                                    </p:anim>
                                    <p:set>
                                      <p:cBhvr>
                                        <p:cTn id="31" dur="1" fill="hold">
                                          <p:stCondLst>
                                            <p:cond delay="1999"/>
                                          </p:stCondLst>
                                        </p:cTn>
                                        <p:tgtEl>
                                          <p:spTgt spid="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122B4-6C37-4A5B-99DF-E1D8423D4FD9}"/>
              </a:ext>
            </a:extLst>
          </p:cNvPr>
          <p:cNvSpPr>
            <a:spLocks noGrp="1"/>
          </p:cNvSpPr>
          <p:nvPr>
            <p:ph type="title"/>
          </p:nvPr>
        </p:nvSpPr>
        <p:spPr/>
        <p:txBody>
          <a:bodyPr/>
          <a:lstStyle/>
          <a:p>
            <a:r>
              <a:rPr lang="nl-NL" dirty="0"/>
              <a:t>Opbouw interview</a:t>
            </a:r>
          </a:p>
        </p:txBody>
      </p:sp>
      <p:sp>
        <p:nvSpPr>
          <p:cNvPr id="4" name="Tekstvak 3">
            <a:extLst>
              <a:ext uri="{FF2B5EF4-FFF2-40B4-BE49-F238E27FC236}">
                <a16:creationId xmlns:a16="http://schemas.microsoft.com/office/drawing/2014/main" id="{125778CE-EBB0-4975-BCF0-EE5B57D65CA0}"/>
              </a:ext>
            </a:extLst>
          </p:cNvPr>
          <p:cNvSpPr txBox="1"/>
          <p:nvPr/>
        </p:nvSpPr>
        <p:spPr>
          <a:xfrm>
            <a:off x="952499" y="1690688"/>
            <a:ext cx="9248775" cy="3477875"/>
          </a:xfrm>
          <a:prstGeom prst="rect">
            <a:avLst/>
          </a:prstGeom>
          <a:noFill/>
        </p:spPr>
        <p:txBody>
          <a:bodyPr wrap="square">
            <a:spAutoFit/>
          </a:bodyPr>
          <a:lstStyle/>
          <a:p>
            <a:pPr algn="l"/>
            <a:r>
              <a:rPr lang="nl-NL" sz="2000" b="1" i="0" dirty="0">
                <a:solidFill>
                  <a:srgbClr val="202124"/>
                </a:solidFill>
                <a:effectLst/>
                <a:latin typeface="Google Sans"/>
              </a:rPr>
              <a:t>Ieder interview bestaat grofweg uit drie delen.</a:t>
            </a:r>
            <a:endParaRPr lang="nl-NL" sz="2000" b="0" i="0" dirty="0">
              <a:solidFill>
                <a:srgbClr val="202124"/>
              </a:solidFill>
              <a:effectLst/>
              <a:latin typeface="Google Sans"/>
            </a:endParaRPr>
          </a:p>
          <a:p>
            <a:pPr algn="l">
              <a:buFont typeface="+mj-lt"/>
              <a:buAutoNum type="arabicPeriod"/>
            </a:pPr>
            <a:r>
              <a:rPr lang="nl-NL" sz="2000" b="0" i="0" dirty="0">
                <a:solidFill>
                  <a:srgbClr val="202124"/>
                </a:solidFill>
                <a:effectLst/>
                <a:latin typeface="arial" panose="020B0604020202020204" pitchFamily="34" charset="0"/>
              </a:rPr>
              <a:t>Opening. Je begint het gesprek met het uitleggen van het doel: wat je hoopt te weten te komen. ...</a:t>
            </a:r>
          </a:p>
          <a:p>
            <a:pPr algn="l">
              <a:buFont typeface="+mj-lt"/>
              <a:buAutoNum type="arabicPeriod"/>
            </a:pPr>
            <a:r>
              <a:rPr lang="nl-NL" sz="2000" b="0" i="0" dirty="0">
                <a:solidFill>
                  <a:srgbClr val="202124"/>
                </a:solidFill>
                <a:effectLst/>
                <a:latin typeface="arial" panose="020B0604020202020204" pitchFamily="34" charset="0"/>
              </a:rPr>
              <a:t>Middengedeelte. ...</a:t>
            </a:r>
          </a:p>
          <a:p>
            <a:pPr algn="l">
              <a:buFont typeface="+mj-lt"/>
              <a:buAutoNum type="arabicPeriod"/>
            </a:pPr>
            <a:r>
              <a:rPr lang="nl-NL" sz="2000" b="0" i="0" dirty="0">
                <a:solidFill>
                  <a:srgbClr val="202124"/>
                </a:solidFill>
                <a:effectLst/>
                <a:latin typeface="arial" panose="020B0604020202020204" pitchFamily="34" charset="0"/>
              </a:rPr>
              <a:t>Afronding. ...</a:t>
            </a:r>
          </a:p>
          <a:p>
            <a:pPr algn="l">
              <a:buFont typeface="+mj-lt"/>
              <a:buAutoNum type="arabicPeriod"/>
            </a:pPr>
            <a:r>
              <a:rPr lang="nl-NL" sz="2000" b="0" i="0" dirty="0">
                <a:solidFill>
                  <a:srgbClr val="202124"/>
                </a:solidFill>
                <a:effectLst/>
                <a:latin typeface="arial" panose="020B0604020202020204" pitchFamily="34" charset="0"/>
              </a:rPr>
              <a:t>De juiste vragen stellen. ...</a:t>
            </a:r>
          </a:p>
          <a:p>
            <a:pPr algn="l">
              <a:buFont typeface="+mj-lt"/>
              <a:buAutoNum type="arabicPeriod"/>
            </a:pPr>
            <a:r>
              <a:rPr lang="nl-NL" sz="2000" b="0" i="0" dirty="0">
                <a:solidFill>
                  <a:srgbClr val="202124"/>
                </a:solidFill>
                <a:effectLst/>
                <a:latin typeface="arial" panose="020B0604020202020204" pitchFamily="34" charset="0"/>
              </a:rPr>
              <a:t>Goed doorvragen. ...</a:t>
            </a:r>
          </a:p>
          <a:p>
            <a:pPr algn="l">
              <a:buFont typeface="+mj-lt"/>
              <a:buAutoNum type="arabicPeriod"/>
            </a:pPr>
            <a:r>
              <a:rPr lang="nl-NL" sz="2000" b="0" i="0" dirty="0">
                <a:solidFill>
                  <a:srgbClr val="202124"/>
                </a:solidFill>
                <a:effectLst/>
                <a:latin typeface="arial" panose="020B0604020202020204" pitchFamily="34" charset="0"/>
              </a:rPr>
              <a:t>Vasthouden aan de rode draad in het gesprek. ...</a:t>
            </a:r>
          </a:p>
          <a:p>
            <a:pPr algn="l">
              <a:buFont typeface="+mj-lt"/>
              <a:buAutoNum type="arabicPeriod"/>
            </a:pPr>
            <a:r>
              <a:rPr lang="nl-NL" sz="2000" b="0" i="0" dirty="0">
                <a:solidFill>
                  <a:srgbClr val="202124"/>
                </a:solidFill>
                <a:effectLst/>
                <a:latin typeface="arial" panose="020B0604020202020204" pitchFamily="34" charset="0"/>
              </a:rPr>
              <a:t>Op het juiste moment de juiste vragen stellen.</a:t>
            </a:r>
          </a:p>
          <a:p>
            <a:br>
              <a:rPr lang="nl-NL" sz="2000" b="0" i="0" dirty="0">
                <a:solidFill>
                  <a:srgbClr val="202124"/>
                </a:solidFill>
                <a:effectLst/>
                <a:latin typeface="arial" panose="020B0604020202020204" pitchFamily="34" charset="0"/>
              </a:rPr>
            </a:br>
            <a:endParaRPr lang="nl-NL" sz="2000" dirty="0"/>
          </a:p>
        </p:txBody>
      </p:sp>
      <p:sp>
        <p:nvSpPr>
          <p:cNvPr id="6" name="Tekstvak 5">
            <a:extLst>
              <a:ext uri="{FF2B5EF4-FFF2-40B4-BE49-F238E27FC236}">
                <a16:creationId xmlns:a16="http://schemas.microsoft.com/office/drawing/2014/main" id="{9AA80769-F861-459B-8C46-6EC24B000C33}"/>
              </a:ext>
            </a:extLst>
          </p:cNvPr>
          <p:cNvSpPr txBox="1"/>
          <p:nvPr/>
        </p:nvSpPr>
        <p:spPr>
          <a:xfrm>
            <a:off x="1019175" y="5124449"/>
            <a:ext cx="6096000" cy="1015663"/>
          </a:xfrm>
          <a:prstGeom prst="rect">
            <a:avLst/>
          </a:prstGeom>
          <a:solidFill>
            <a:schemeClr val="accent6">
              <a:lumMod val="20000"/>
              <a:lumOff val="80000"/>
            </a:schemeClr>
          </a:solidFill>
        </p:spPr>
        <p:txBody>
          <a:bodyPr wrap="square">
            <a:spAutoFit/>
          </a:bodyPr>
          <a:lstStyle/>
          <a:p>
            <a:r>
              <a:rPr lang="nl-NL" sz="2000" dirty="0"/>
              <a:t>Vat de antwoorden van je gesprekspartner samen, zodat hij weet dat je hem goed hebt begrepen en zodat hij zelf de hoofdlijn terug hoort.</a:t>
            </a:r>
          </a:p>
        </p:txBody>
      </p:sp>
      <p:sp>
        <p:nvSpPr>
          <p:cNvPr id="8" name="Tekstvak 7">
            <a:extLst>
              <a:ext uri="{FF2B5EF4-FFF2-40B4-BE49-F238E27FC236}">
                <a16:creationId xmlns:a16="http://schemas.microsoft.com/office/drawing/2014/main" id="{47BAEF40-076D-4146-88CF-30C16264AAEF}"/>
              </a:ext>
            </a:extLst>
          </p:cNvPr>
          <p:cNvSpPr txBox="1"/>
          <p:nvPr/>
        </p:nvSpPr>
        <p:spPr>
          <a:xfrm>
            <a:off x="7567610" y="3996035"/>
            <a:ext cx="4176714" cy="1477328"/>
          </a:xfrm>
          <a:prstGeom prst="rect">
            <a:avLst/>
          </a:prstGeom>
          <a:solidFill>
            <a:schemeClr val="accent6">
              <a:lumMod val="20000"/>
              <a:lumOff val="80000"/>
            </a:schemeClr>
          </a:solidFill>
        </p:spPr>
        <p:txBody>
          <a:bodyPr wrap="square">
            <a:spAutoFit/>
          </a:bodyPr>
          <a:lstStyle/>
          <a:p>
            <a:r>
              <a:rPr lang="nl-NL" dirty="0"/>
              <a:t>Monitor je tijd en hou je aan de afgesproken tijd. Het is vervelend als je een deel van je vragen niet hebt kunnen stellen omdat je gesprekspartner naar zijn volgende afspraak moet.</a:t>
            </a:r>
          </a:p>
        </p:txBody>
      </p:sp>
      <p:sp>
        <p:nvSpPr>
          <p:cNvPr id="10" name="Tekstvak 9">
            <a:extLst>
              <a:ext uri="{FF2B5EF4-FFF2-40B4-BE49-F238E27FC236}">
                <a16:creationId xmlns:a16="http://schemas.microsoft.com/office/drawing/2014/main" id="{DB2F64E4-EA0D-408C-B3DD-29F219E6467D}"/>
              </a:ext>
            </a:extLst>
          </p:cNvPr>
          <p:cNvSpPr txBox="1"/>
          <p:nvPr/>
        </p:nvSpPr>
        <p:spPr>
          <a:xfrm>
            <a:off x="2800350" y="6308209"/>
            <a:ext cx="6096000" cy="369332"/>
          </a:xfrm>
          <a:prstGeom prst="rect">
            <a:avLst/>
          </a:prstGeom>
          <a:solidFill>
            <a:schemeClr val="accent6">
              <a:lumMod val="20000"/>
              <a:lumOff val="80000"/>
            </a:schemeClr>
          </a:solidFill>
        </p:spPr>
        <p:txBody>
          <a:bodyPr wrap="square">
            <a:spAutoFit/>
          </a:bodyPr>
          <a:lstStyle/>
          <a:p>
            <a:r>
              <a:rPr lang="nl-NL" dirty="0"/>
              <a:t>LSD: Luisteren, Samenvatten en Doorvragen.</a:t>
            </a:r>
          </a:p>
        </p:txBody>
      </p:sp>
    </p:spTree>
    <p:extLst>
      <p:ext uri="{BB962C8B-B14F-4D97-AF65-F5344CB8AC3E}">
        <p14:creationId xmlns:p14="http://schemas.microsoft.com/office/powerpoint/2010/main" val="827091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BAA2FA-918F-4547-B8D5-89CF2178E87B}"/>
              </a:ext>
            </a:extLst>
          </p:cNvPr>
          <p:cNvSpPr>
            <a:spLocks noGrp="1"/>
          </p:cNvSpPr>
          <p:nvPr>
            <p:ph type="title"/>
          </p:nvPr>
        </p:nvSpPr>
        <p:spPr/>
        <p:txBody>
          <a:bodyPr/>
          <a:lstStyle/>
          <a:p>
            <a:r>
              <a:rPr lang="nl-NL" dirty="0"/>
              <a:t>Doorvragen</a:t>
            </a:r>
          </a:p>
        </p:txBody>
      </p:sp>
      <p:sp>
        <p:nvSpPr>
          <p:cNvPr id="4" name="Tekstvak 3">
            <a:extLst>
              <a:ext uri="{FF2B5EF4-FFF2-40B4-BE49-F238E27FC236}">
                <a16:creationId xmlns:a16="http://schemas.microsoft.com/office/drawing/2014/main" id="{96B1FDC9-1650-4CAC-B289-72088D26560E}"/>
              </a:ext>
            </a:extLst>
          </p:cNvPr>
          <p:cNvSpPr txBox="1"/>
          <p:nvPr/>
        </p:nvSpPr>
        <p:spPr>
          <a:xfrm>
            <a:off x="923925" y="1853684"/>
            <a:ext cx="6096000" cy="2308324"/>
          </a:xfrm>
          <a:prstGeom prst="rect">
            <a:avLst/>
          </a:prstGeom>
          <a:noFill/>
        </p:spPr>
        <p:txBody>
          <a:bodyPr wrap="square">
            <a:spAutoFit/>
          </a:bodyPr>
          <a:lstStyle/>
          <a:p>
            <a:r>
              <a:rPr lang="nl-NL" sz="2400" dirty="0"/>
              <a:t>Wat….</a:t>
            </a:r>
          </a:p>
          <a:p>
            <a:r>
              <a:rPr lang="nl-NL" sz="2400" dirty="0"/>
              <a:t>Hoe…</a:t>
            </a:r>
          </a:p>
          <a:p>
            <a:r>
              <a:rPr lang="nl-NL" sz="2400" dirty="0"/>
              <a:t>Welke … </a:t>
            </a:r>
          </a:p>
          <a:p>
            <a:r>
              <a:rPr lang="nl-NL" sz="2400" dirty="0"/>
              <a:t>Vertel eens….</a:t>
            </a:r>
          </a:p>
          <a:p>
            <a:r>
              <a:rPr lang="nl-NL" sz="2400" dirty="0"/>
              <a:t>Begrijp ik het goed als…. </a:t>
            </a:r>
          </a:p>
          <a:p>
            <a:r>
              <a:rPr lang="nl-NL" sz="2400" dirty="0"/>
              <a:t>Kun je geen enkele uitzondering noemen?</a:t>
            </a:r>
          </a:p>
        </p:txBody>
      </p:sp>
      <p:pic>
        <p:nvPicPr>
          <p:cNvPr id="5" name="Afbeelding 4">
            <a:extLst>
              <a:ext uri="{FF2B5EF4-FFF2-40B4-BE49-F238E27FC236}">
                <a16:creationId xmlns:a16="http://schemas.microsoft.com/office/drawing/2014/main" id="{2072E202-606B-4F61-BBB2-73E555E92991}"/>
              </a:ext>
            </a:extLst>
          </p:cNvPr>
          <p:cNvPicPr>
            <a:picLocks noChangeAspect="1"/>
          </p:cNvPicPr>
          <p:nvPr/>
        </p:nvPicPr>
        <p:blipFill>
          <a:blip r:embed="rId2"/>
          <a:stretch>
            <a:fillRect/>
          </a:stretch>
        </p:blipFill>
        <p:spPr>
          <a:xfrm>
            <a:off x="6872284" y="2062480"/>
            <a:ext cx="4278633" cy="320484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75286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DBC6C163-26D4-433E-92D2-9C6FF91EEA87}"/>
              </a:ext>
            </a:extLst>
          </p:cNvPr>
          <p:cNvPicPr>
            <a:picLocks noChangeAspect="1"/>
          </p:cNvPicPr>
          <p:nvPr/>
        </p:nvPicPr>
        <p:blipFill rotWithShape="1">
          <a:blip r:embed="rId2"/>
          <a:srcRect t="4941" r="9906" b="23"/>
          <a:stretch/>
        </p:blipFill>
        <p:spPr>
          <a:xfrm>
            <a:off x="3523488" y="10"/>
            <a:ext cx="8668512" cy="6857990"/>
          </a:xfrm>
          <a:prstGeom prst="rect">
            <a:avLst/>
          </a:prstGeom>
        </p:spPr>
      </p:pic>
      <p:sp>
        <p:nvSpPr>
          <p:cNvPr id="17" name="Rectangle 11">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70052FF4-B138-404D-8E63-AF71E855E60C}"/>
              </a:ext>
            </a:extLst>
          </p:cNvPr>
          <p:cNvSpPr>
            <a:spLocks noGrp="1"/>
          </p:cNvSpPr>
          <p:nvPr>
            <p:ph type="title"/>
          </p:nvPr>
        </p:nvSpPr>
        <p:spPr>
          <a:xfrm>
            <a:off x="371094" y="1161288"/>
            <a:ext cx="3438144" cy="1124712"/>
          </a:xfrm>
        </p:spPr>
        <p:txBody>
          <a:bodyPr vert="horz" lIns="91440" tIns="45720" rIns="91440" bIns="45720" rtlCol="0" anchor="b">
            <a:normAutofit fontScale="90000"/>
          </a:bodyPr>
          <a:lstStyle/>
          <a:p>
            <a:r>
              <a:rPr lang="nl-NL" b="1" dirty="0"/>
              <a:t>B. Deskresearch </a:t>
            </a:r>
            <a:br>
              <a:rPr lang="nl-NL" sz="2800" dirty="0"/>
            </a:br>
            <a:r>
              <a:rPr lang="nl-NL" sz="2800" dirty="0"/>
              <a:t>Literatuur en brongebruik</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kstvak 3">
            <a:extLst>
              <a:ext uri="{FF2B5EF4-FFF2-40B4-BE49-F238E27FC236}">
                <a16:creationId xmlns:a16="http://schemas.microsoft.com/office/drawing/2014/main" id="{81E7584B-D860-481B-BB03-6782EC1A7C5C}"/>
              </a:ext>
            </a:extLst>
          </p:cNvPr>
          <p:cNvSpPr txBox="1"/>
          <p:nvPr/>
        </p:nvSpPr>
        <p:spPr>
          <a:xfrm>
            <a:off x="371094" y="2718054"/>
            <a:ext cx="3438906" cy="3207258"/>
          </a:xfrm>
          <a:prstGeom prst="rect">
            <a:avLst/>
          </a:prstGeom>
        </p:spPr>
        <p:txBody>
          <a:bodyPr vert="horz" lIns="91440" tIns="45720" rIns="91440" bIns="45720" rtlCol="0" anchor="t">
            <a:normAutofit/>
          </a:bodyPr>
          <a:lstStyle/>
          <a:p>
            <a:pPr marL="57150">
              <a:lnSpc>
                <a:spcPct val="90000"/>
              </a:lnSpc>
              <a:spcAft>
                <a:spcPts val="600"/>
              </a:spcAft>
            </a:pPr>
            <a:r>
              <a:rPr lang="en-US" sz="2800" dirty="0"/>
              <a:t>Start </a:t>
            </a:r>
            <a:r>
              <a:rPr lang="en-US" sz="2800" dirty="0" err="1"/>
              <a:t>vaak</a:t>
            </a:r>
            <a:r>
              <a:rPr lang="en-US" sz="2800" dirty="0"/>
              <a:t> op internet</a:t>
            </a:r>
          </a:p>
          <a:p>
            <a:pPr marL="57150">
              <a:lnSpc>
                <a:spcPct val="90000"/>
              </a:lnSpc>
              <a:spcAft>
                <a:spcPts val="600"/>
              </a:spcAft>
            </a:pPr>
            <a:endParaRPr lang="en-US" sz="2800" dirty="0"/>
          </a:p>
          <a:p>
            <a:pPr marL="57150">
              <a:lnSpc>
                <a:spcPct val="90000"/>
              </a:lnSpc>
              <a:spcAft>
                <a:spcPts val="600"/>
              </a:spcAft>
            </a:pPr>
            <a:r>
              <a:rPr lang="en-US" sz="2800" dirty="0"/>
              <a:t>TIP</a:t>
            </a:r>
          </a:p>
          <a:p>
            <a:pPr marL="57150">
              <a:lnSpc>
                <a:spcPct val="90000"/>
              </a:lnSpc>
              <a:spcAft>
                <a:spcPts val="600"/>
              </a:spcAft>
            </a:pPr>
            <a:r>
              <a:rPr lang="en-US" sz="2800" dirty="0" err="1"/>
              <a:t>Raadpleeg</a:t>
            </a:r>
            <a:r>
              <a:rPr lang="en-US" sz="2800" dirty="0"/>
              <a:t> </a:t>
            </a:r>
            <a:r>
              <a:rPr lang="en-US" sz="2800" dirty="0" err="1"/>
              <a:t>verschillende</a:t>
            </a:r>
            <a:r>
              <a:rPr lang="en-US" sz="2800" dirty="0"/>
              <a:t> </a:t>
            </a:r>
            <a:r>
              <a:rPr lang="en-US" sz="2800" dirty="0" err="1"/>
              <a:t>bronnen</a:t>
            </a:r>
            <a:r>
              <a:rPr lang="en-US" sz="2800" dirty="0"/>
              <a:t>, </a:t>
            </a:r>
            <a:r>
              <a:rPr lang="en-US" sz="2800" dirty="0" err="1"/>
              <a:t>gebruik</a:t>
            </a:r>
            <a:r>
              <a:rPr lang="en-US" sz="2800" dirty="0"/>
              <a:t> </a:t>
            </a:r>
            <a:r>
              <a:rPr lang="en-US" sz="2800" dirty="0" err="1"/>
              <a:t>ook</a:t>
            </a:r>
            <a:r>
              <a:rPr lang="en-US" sz="2800" dirty="0"/>
              <a:t> </a:t>
            </a:r>
            <a:r>
              <a:rPr lang="en-US" sz="2800" dirty="0" err="1"/>
              <a:t>google.scholar</a:t>
            </a:r>
            <a:endParaRPr lang="en-US" sz="2800" dirty="0"/>
          </a:p>
          <a:p>
            <a:pPr marL="57150" indent="-228600">
              <a:lnSpc>
                <a:spcPct val="90000"/>
              </a:lnSpc>
              <a:spcAft>
                <a:spcPts val="600"/>
              </a:spcAft>
              <a:buFont typeface="Arial" panose="020B0604020202020204" pitchFamily="34" charset="0"/>
              <a:buChar char="•"/>
            </a:pPr>
            <a:endParaRPr lang="en-US" sz="1700" dirty="0"/>
          </a:p>
          <a:p>
            <a:pPr marL="285750" indent="-22860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3697209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A85980-0083-449A-9564-A460A965D7F4}"/>
              </a:ext>
            </a:extLst>
          </p:cNvPr>
          <p:cNvSpPr>
            <a:spLocks noGrp="1"/>
          </p:cNvSpPr>
          <p:nvPr>
            <p:ph type="title"/>
          </p:nvPr>
        </p:nvSpPr>
        <p:spPr/>
        <p:txBody>
          <a:bodyPr/>
          <a:lstStyle/>
          <a:p>
            <a:r>
              <a:rPr lang="nl-NL"/>
              <a:t>Aan de slag! </a:t>
            </a:r>
            <a:endParaRPr lang="nl-NL" dirty="0"/>
          </a:p>
        </p:txBody>
      </p:sp>
      <p:sp>
        <p:nvSpPr>
          <p:cNvPr id="3" name="Tekstvak 2">
            <a:extLst>
              <a:ext uri="{FF2B5EF4-FFF2-40B4-BE49-F238E27FC236}">
                <a16:creationId xmlns:a16="http://schemas.microsoft.com/office/drawing/2014/main" id="{B901461A-0018-4FD8-B158-5846AA9DAE66}"/>
              </a:ext>
            </a:extLst>
          </p:cNvPr>
          <p:cNvSpPr txBox="1"/>
          <p:nvPr/>
        </p:nvSpPr>
        <p:spPr>
          <a:xfrm>
            <a:off x="838200" y="1690688"/>
            <a:ext cx="9592235" cy="5078313"/>
          </a:xfrm>
          <a:prstGeom prst="rect">
            <a:avLst/>
          </a:prstGeom>
          <a:noFill/>
        </p:spPr>
        <p:txBody>
          <a:bodyPr wrap="square" rtlCol="0">
            <a:spAutoFit/>
          </a:bodyPr>
          <a:lstStyle/>
          <a:p>
            <a:r>
              <a:rPr lang="nl-NL" sz="2400" dirty="0"/>
              <a:t>LA2 afmaken </a:t>
            </a:r>
          </a:p>
          <a:p>
            <a:endParaRPr lang="nl-NL" sz="2400" dirty="0"/>
          </a:p>
          <a:p>
            <a:r>
              <a:rPr lang="nl-NL" sz="2400" dirty="0"/>
              <a:t>Interview-vragen en –afspraken </a:t>
            </a:r>
          </a:p>
          <a:p>
            <a:endParaRPr lang="nl-NL" sz="2400" dirty="0"/>
          </a:p>
          <a:p>
            <a:r>
              <a:rPr lang="nl-NL" sz="2400" dirty="0"/>
              <a:t>Enquête vragen en –afspraken</a:t>
            </a:r>
          </a:p>
          <a:p>
            <a:endParaRPr lang="nl-NL" sz="2400" dirty="0"/>
          </a:p>
          <a:p>
            <a:r>
              <a:rPr lang="nl-NL" sz="2400" dirty="0"/>
              <a:t>Doorwerken aan opbouw verslag &gt; waar laat je ‘groen’ terug komen?</a:t>
            </a:r>
          </a:p>
          <a:p>
            <a:endParaRPr lang="nl-NL" sz="2400" dirty="0"/>
          </a:p>
          <a:p>
            <a:r>
              <a:rPr lang="nl-NL" sz="2400" dirty="0"/>
              <a:t>Ben je klaar, loop je vast of heb je vragen: meld je bij Pascalle of Thomas. </a:t>
            </a:r>
          </a:p>
          <a:p>
            <a:endParaRPr lang="nl-NL" dirty="0"/>
          </a:p>
          <a:p>
            <a:endParaRPr lang="nl-NL" dirty="0"/>
          </a:p>
          <a:p>
            <a:endParaRPr lang="nl-NL" dirty="0"/>
          </a:p>
          <a:p>
            <a:r>
              <a:rPr lang="nl-NL" dirty="0"/>
              <a:t> </a:t>
            </a:r>
          </a:p>
          <a:p>
            <a:endParaRPr lang="nl-NL" dirty="0"/>
          </a:p>
          <a:p>
            <a:endParaRPr lang="nl-NL" dirty="0"/>
          </a:p>
        </p:txBody>
      </p:sp>
      <p:pic>
        <p:nvPicPr>
          <p:cNvPr id="4" name="Afbeelding 3">
            <a:extLst>
              <a:ext uri="{FF2B5EF4-FFF2-40B4-BE49-F238E27FC236}">
                <a16:creationId xmlns:a16="http://schemas.microsoft.com/office/drawing/2014/main" id="{5473A034-F0A6-4BAD-899B-9B2DE954E2DC}"/>
              </a:ext>
            </a:extLst>
          </p:cNvPr>
          <p:cNvPicPr>
            <a:picLocks noChangeAspect="1"/>
          </p:cNvPicPr>
          <p:nvPr/>
        </p:nvPicPr>
        <p:blipFill>
          <a:blip r:embed="rId2"/>
          <a:stretch>
            <a:fillRect/>
          </a:stretch>
        </p:blipFill>
        <p:spPr>
          <a:xfrm>
            <a:off x="6825343" y="482458"/>
            <a:ext cx="3069635" cy="3069635"/>
          </a:xfrm>
          <a:prstGeom prst="rect">
            <a:avLst/>
          </a:prstGeom>
        </p:spPr>
      </p:pic>
    </p:spTree>
    <p:extLst>
      <p:ext uri="{BB962C8B-B14F-4D97-AF65-F5344CB8AC3E}">
        <p14:creationId xmlns:p14="http://schemas.microsoft.com/office/powerpoint/2010/main" val="7275591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03CD4-EB8A-4695-BB53-2B30AA825755}"/>
              </a:ext>
            </a:extLst>
          </p:cNvPr>
          <p:cNvSpPr>
            <a:spLocks noGrp="1"/>
          </p:cNvSpPr>
          <p:nvPr>
            <p:ph type="title"/>
          </p:nvPr>
        </p:nvSpPr>
        <p:spPr/>
        <p:txBody>
          <a:bodyPr/>
          <a:lstStyle/>
          <a:p>
            <a:r>
              <a:rPr lang="nl-NL" dirty="0"/>
              <a:t>3. Deze week in het IBS</a:t>
            </a:r>
          </a:p>
        </p:txBody>
      </p:sp>
      <p:sp>
        <p:nvSpPr>
          <p:cNvPr id="3" name="Tekstvak 2">
            <a:extLst>
              <a:ext uri="{FF2B5EF4-FFF2-40B4-BE49-F238E27FC236}">
                <a16:creationId xmlns:a16="http://schemas.microsoft.com/office/drawing/2014/main" id="{BE11164F-2D48-464E-972A-531F9FF62F79}"/>
              </a:ext>
            </a:extLst>
          </p:cNvPr>
          <p:cNvSpPr txBox="1"/>
          <p:nvPr/>
        </p:nvSpPr>
        <p:spPr>
          <a:xfrm>
            <a:off x="927417" y="1500187"/>
            <a:ext cx="9382125" cy="3170099"/>
          </a:xfrm>
          <a:prstGeom prst="rect">
            <a:avLst/>
          </a:prstGeom>
          <a:noFill/>
        </p:spPr>
        <p:txBody>
          <a:bodyPr wrap="square" rtlCol="0">
            <a:spAutoFit/>
          </a:bodyPr>
          <a:lstStyle/>
          <a:p>
            <a:r>
              <a:rPr lang="nl-NL" sz="2000" dirty="0"/>
              <a:t>Maandag: herhaling, begrippenlijst, werken aan vragenlijsten en LA 2. </a:t>
            </a:r>
          </a:p>
          <a:p>
            <a:endParaRPr lang="nl-NL" sz="2000" dirty="0"/>
          </a:p>
          <a:p>
            <a:r>
              <a:rPr lang="nl-NL" sz="2000" dirty="0"/>
              <a:t>Dinsdag: Thema Innovatie + feedback </a:t>
            </a:r>
            <a:r>
              <a:rPr lang="nl-NL" sz="2000" dirty="0" err="1"/>
              <a:t>friends</a:t>
            </a:r>
            <a:endParaRPr lang="nl-NL" sz="2000" dirty="0"/>
          </a:p>
          <a:p>
            <a:endParaRPr lang="nl-NL" sz="2000" dirty="0"/>
          </a:p>
          <a:p>
            <a:r>
              <a:rPr lang="nl-NL" sz="2000" dirty="0"/>
              <a:t>Woensdag: Thema Duurzame elementen + praktische voorbereidingen voor interviews en enquêtes </a:t>
            </a:r>
          </a:p>
          <a:p>
            <a:endParaRPr lang="nl-NL" sz="2000" dirty="0"/>
          </a:p>
          <a:p>
            <a:r>
              <a:rPr lang="nl-NL" sz="2000" dirty="0"/>
              <a:t>Vrijdag: deadline LA 2</a:t>
            </a:r>
          </a:p>
          <a:p>
            <a:endParaRPr lang="nl-NL" sz="2000" dirty="0"/>
          </a:p>
          <a:p>
            <a:endParaRPr lang="nl-NL" sz="2000" dirty="0"/>
          </a:p>
        </p:txBody>
      </p:sp>
      <p:pic>
        <p:nvPicPr>
          <p:cNvPr id="5" name="Afbeelding 4">
            <a:extLst>
              <a:ext uri="{FF2B5EF4-FFF2-40B4-BE49-F238E27FC236}">
                <a16:creationId xmlns:a16="http://schemas.microsoft.com/office/drawing/2014/main" id="{DF171ADD-F032-41EE-9487-55452F6638D8}"/>
              </a:ext>
            </a:extLst>
          </p:cNvPr>
          <p:cNvPicPr>
            <a:picLocks noChangeAspect="1"/>
          </p:cNvPicPr>
          <p:nvPr/>
        </p:nvPicPr>
        <p:blipFill rotWithShape="1">
          <a:blip r:embed="rId2"/>
          <a:srcRect l="23834" t="22814" r="9250" b="10224"/>
          <a:stretch/>
        </p:blipFill>
        <p:spPr>
          <a:xfrm>
            <a:off x="3840480" y="3429000"/>
            <a:ext cx="5730240" cy="32254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Ovaal 5">
            <a:extLst>
              <a:ext uri="{FF2B5EF4-FFF2-40B4-BE49-F238E27FC236}">
                <a16:creationId xmlns:a16="http://schemas.microsoft.com/office/drawing/2014/main" id="{6DEB92F3-DCD2-45B7-972C-27A1A01D7AB5}"/>
              </a:ext>
            </a:extLst>
          </p:cNvPr>
          <p:cNvSpPr/>
          <p:nvPr/>
        </p:nvSpPr>
        <p:spPr>
          <a:xfrm>
            <a:off x="5140960" y="4181475"/>
            <a:ext cx="955040" cy="1504950"/>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4244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662631" y="491492"/>
            <a:ext cx="9942716" cy="1554480"/>
          </a:xfrm>
        </p:spPr>
        <p:txBody>
          <a:bodyPr vert="horz" lIns="91440" tIns="45720" rIns="91440" bIns="45720" rtlCol="0" anchor="ctr">
            <a:normAutofit/>
          </a:bodyPr>
          <a:lstStyle/>
          <a:p>
            <a:r>
              <a:rPr lang="en-US" sz="4800" kern="1200" dirty="0">
                <a:solidFill>
                  <a:schemeClr val="tx1"/>
                </a:solidFill>
                <a:latin typeface="+mj-lt"/>
                <a:ea typeface="+mj-ea"/>
                <a:cs typeface="+mj-cs"/>
              </a:rPr>
              <a:t>5.Korte </a:t>
            </a:r>
            <a:r>
              <a:rPr lang="en-US" sz="4800" kern="1200" dirty="0" err="1">
                <a:solidFill>
                  <a:schemeClr val="tx1"/>
                </a:solidFill>
                <a:latin typeface="+mj-lt"/>
                <a:ea typeface="+mj-ea"/>
                <a:cs typeface="+mj-cs"/>
              </a:rPr>
              <a:t>herhaling</a:t>
            </a:r>
            <a:r>
              <a:rPr lang="en-US" sz="4800" kern="1200" dirty="0">
                <a:solidFill>
                  <a:schemeClr val="tx1"/>
                </a:solidFill>
                <a:latin typeface="+mj-lt"/>
                <a:ea typeface="+mj-ea"/>
                <a:cs typeface="+mj-cs"/>
              </a:rPr>
              <a:t>; </a:t>
            </a:r>
            <a:r>
              <a:rPr lang="en-US" sz="4800" kern="1200" dirty="0" err="1">
                <a:solidFill>
                  <a:schemeClr val="tx1"/>
                </a:solidFill>
                <a:latin typeface="+mj-lt"/>
                <a:ea typeface="+mj-ea"/>
                <a:cs typeface="+mj-cs"/>
              </a:rPr>
              <a:t>onderzoek</a:t>
            </a:r>
            <a:endParaRPr lang="en-US" sz="4800"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ACA01D28-C6B1-403E-A1CC-EC0D7AAB4947}"/>
              </a:ext>
            </a:extLst>
          </p:cNvPr>
          <p:cNvSpPr txBox="1"/>
          <p:nvPr/>
        </p:nvSpPr>
        <p:spPr>
          <a:xfrm>
            <a:off x="1125340" y="2045972"/>
            <a:ext cx="9941319" cy="3124658"/>
          </a:xfrm>
          <a:prstGeom prst="rect">
            <a:avLst/>
          </a:prstGeom>
        </p:spPr>
        <p:txBody>
          <a:bodyPr vert="horz" lIns="91440" tIns="45720" rIns="91440" bIns="45720" rtlCol="0" anchor="ctr">
            <a:normAutofit fontScale="92500" lnSpcReduction="20000"/>
          </a:bodyPr>
          <a:lstStyle/>
          <a:p>
            <a:pPr indent="-228600">
              <a:lnSpc>
                <a:spcPct val="90000"/>
              </a:lnSpc>
              <a:spcAft>
                <a:spcPts val="600"/>
              </a:spcAft>
              <a:buFont typeface="Arial" panose="020B0604020202020204" pitchFamily="34" charset="0"/>
              <a:buChar char="•"/>
            </a:pPr>
            <a:r>
              <a:rPr lang="nl-NL" sz="2400" b="1" dirty="0"/>
              <a:t>Onderzoek </a:t>
            </a:r>
            <a:r>
              <a:rPr lang="nl-NL" sz="2400" dirty="0"/>
              <a:t>is het verzamelen van (nieuwe) informatie om de kennis te vergroten, om de probleemhebber een advies te kunnen geven hoe zijn probleem is op te lossen.</a:t>
            </a:r>
          </a:p>
          <a:p>
            <a:pPr marL="685800" lvl="2">
              <a:lnSpc>
                <a:spcPct val="90000"/>
              </a:lnSpc>
              <a:spcAft>
                <a:spcPts val="600"/>
              </a:spcAft>
            </a:pPr>
            <a:r>
              <a:rPr lang="nl-NL" sz="2400" dirty="0"/>
              <a:t>A. Fieldresearch  </a:t>
            </a:r>
          </a:p>
          <a:p>
            <a:pPr marL="685800" lvl="2">
              <a:lnSpc>
                <a:spcPct val="90000"/>
              </a:lnSpc>
              <a:spcAft>
                <a:spcPts val="600"/>
              </a:spcAft>
            </a:pPr>
            <a:r>
              <a:rPr lang="nl-NL" sz="2400" dirty="0"/>
              <a:t>B. Deskresearch </a:t>
            </a:r>
          </a:p>
          <a:p>
            <a:pPr lvl="2" indent="-228600">
              <a:lnSpc>
                <a:spcPct val="90000"/>
              </a:lnSpc>
              <a:spcAft>
                <a:spcPts val="600"/>
              </a:spcAft>
              <a:buFont typeface="Arial" panose="020B0604020202020204" pitchFamily="34" charset="0"/>
              <a:buChar char="•"/>
            </a:pPr>
            <a:endParaRPr lang="nl-NL" sz="2400" dirty="0"/>
          </a:p>
          <a:p>
            <a:pPr indent="-228600">
              <a:lnSpc>
                <a:spcPct val="90000"/>
              </a:lnSpc>
              <a:spcAft>
                <a:spcPts val="600"/>
              </a:spcAft>
              <a:buFont typeface="Arial" panose="020B0604020202020204" pitchFamily="34" charset="0"/>
              <a:buChar char="•"/>
            </a:pPr>
            <a:endParaRPr lang="nl-NL" sz="2400" b="1" dirty="0"/>
          </a:p>
          <a:p>
            <a:pPr indent="-228600">
              <a:lnSpc>
                <a:spcPct val="90000"/>
              </a:lnSpc>
              <a:spcAft>
                <a:spcPts val="600"/>
              </a:spcAft>
              <a:buFont typeface="Arial" panose="020B0604020202020204" pitchFamily="34" charset="0"/>
              <a:buChar char="•"/>
            </a:pPr>
            <a:r>
              <a:rPr lang="nl-NL" sz="2400" b="1" dirty="0"/>
              <a:t>Hoe ga je dan te werk? </a:t>
            </a:r>
            <a:r>
              <a:rPr lang="nl-NL" sz="2400" dirty="0"/>
              <a:t>Gestructureerd, systematisch, nauwkeurig en je gaat bewijzen dat iets zo is zonder er zelf wat van te vinden….tenzij…je dit kunt onderbouwen met deskresearch of fieldresearch</a:t>
            </a:r>
            <a:endParaRPr lang="nl-NL" sz="2400" b="1" dirty="0"/>
          </a:p>
        </p:txBody>
      </p:sp>
    </p:spTree>
    <p:extLst>
      <p:ext uri="{BB962C8B-B14F-4D97-AF65-F5344CB8AC3E}">
        <p14:creationId xmlns:p14="http://schemas.microsoft.com/office/powerpoint/2010/main" val="36128173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BC16B0-F7DC-41FF-9BFE-863A95ED51C9}"/>
              </a:ext>
            </a:extLst>
          </p:cNvPr>
          <p:cNvSpPr>
            <a:spLocks noGrp="1"/>
          </p:cNvSpPr>
          <p:nvPr>
            <p:ph type="title"/>
          </p:nvPr>
        </p:nvSpPr>
        <p:spPr>
          <a:xfrm>
            <a:off x="806713" y="609430"/>
            <a:ext cx="9849751" cy="1349671"/>
          </a:xfrm>
        </p:spPr>
        <p:txBody>
          <a:bodyPr vert="horz" lIns="91440" tIns="45720" rIns="91440" bIns="45720" rtlCol="0" anchor="b">
            <a:normAutofit fontScale="90000"/>
          </a:bodyPr>
          <a:lstStyle/>
          <a:p>
            <a:r>
              <a:rPr lang="nl-NL" sz="5400" dirty="0"/>
              <a:t>A. Fieldresearch </a:t>
            </a:r>
            <a:br>
              <a:rPr lang="nl-NL" sz="5400" dirty="0"/>
            </a:br>
            <a:r>
              <a:rPr lang="nl-NL" sz="5400" dirty="0"/>
              <a:t>Onderzoeksmethoden</a:t>
            </a:r>
            <a:endParaRPr lang="nl-NL" sz="5400" kern="1200" dirty="0">
              <a:solidFill>
                <a:schemeClr val="tx1"/>
              </a:solidFill>
              <a:latin typeface="+mj-lt"/>
              <a:ea typeface="+mj-ea"/>
              <a:cs typeface="+mj-cs"/>
            </a:endParaRPr>
          </a:p>
        </p:txBody>
      </p:sp>
      <p:sp>
        <p:nvSpPr>
          <p:cNvPr id="3" name="Tekstvak 2">
            <a:extLst>
              <a:ext uri="{FF2B5EF4-FFF2-40B4-BE49-F238E27FC236}">
                <a16:creationId xmlns:a16="http://schemas.microsoft.com/office/drawing/2014/main" id="{ACA01D28-C6B1-403E-A1CC-EC0D7AAB4947}"/>
              </a:ext>
            </a:extLst>
          </p:cNvPr>
          <p:cNvSpPr txBox="1"/>
          <p:nvPr/>
        </p:nvSpPr>
        <p:spPr>
          <a:xfrm>
            <a:off x="1022604" y="2226638"/>
            <a:ext cx="9849751" cy="3032168"/>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b="1" dirty="0" err="1"/>
              <a:t>Kwalitatieve</a:t>
            </a:r>
            <a:r>
              <a:rPr lang="en-US" sz="2000" b="1" dirty="0"/>
              <a:t> </a:t>
            </a:r>
            <a:r>
              <a:rPr lang="en-US" sz="2000" b="1" dirty="0" err="1"/>
              <a:t>onderzoeksmethoden</a:t>
            </a:r>
            <a:r>
              <a:rPr lang="en-US" sz="2000" b="1" dirty="0"/>
              <a:t> </a:t>
            </a:r>
            <a:r>
              <a:rPr lang="en-US" sz="2000" b="1" dirty="0">
                <a:sym typeface="Wingdings" panose="05000000000000000000" pitchFamily="2" charset="2"/>
              </a:rPr>
              <a:t> </a:t>
            </a:r>
            <a:r>
              <a:rPr lang="en-US" sz="2000" dirty="0" err="1">
                <a:sym typeface="Wingdings" panose="05000000000000000000" pitchFamily="2" charset="2"/>
              </a:rPr>
              <a:t>dit</a:t>
            </a:r>
            <a:r>
              <a:rPr lang="en-US" sz="2000" dirty="0">
                <a:sym typeface="Wingdings" panose="05000000000000000000" pitchFamily="2" charset="2"/>
              </a:rPr>
              <a:t> is </a:t>
            </a:r>
            <a:r>
              <a:rPr lang="en-US" sz="2000" dirty="0" err="1">
                <a:sym typeface="Wingdings" panose="05000000000000000000" pitchFamily="2" charset="2"/>
              </a:rPr>
              <a:t>onderzoek</a:t>
            </a:r>
            <a:r>
              <a:rPr lang="en-US" sz="2000" dirty="0">
                <a:sym typeface="Wingdings" panose="05000000000000000000" pitchFamily="2" charset="2"/>
              </a:rPr>
              <a:t> met </a:t>
            </a:r>
            <a:r>
              <a:rPr lang="en-US" sz="2000" dirty="0" err="1">
                <a:sym typeface="Wingdings" panose="05000000000000000000" pitchFamily="2" charset="2"/>
              </a:rPr>
              <a:t>behulp</a:t>
            </a:r>
            <a:r>
              <a:rPr lang="en-US" sz="2000" dirty="0">
                <a:sym typeface="Wingdings" panose="05000000000000000000" pitchFamily="2" charset="2"/>
              </a:rPr>
              <a:t> van </a:t>
            </a:r>
            <a:r>
              <a:rPr lang="en-US" sz="2000" dirty="0" err="1">
                <a:sym typeface="Wingdings" panose="05000000000000000000" pitchFamily="2" charset="2"/>
              </a:rPr>
              <a:t>niet-cijfermatige</a:t>
            </a:r>
            <a:r>
              <a:rPr lang="en-US" sz="2000" dirty="0">
                <a:sym typeface="Wingdings" panose="05000000000000000000" pitchFamily="2" charset="2"/>
              </a:rPr>
              <a:t> </a:t>
            </a:r>
            <a:r>
              <a:rPr lang="en-US" sz="2000" dirty="0" err="1">
                <a:sym typeface="Wingdings" panose="05000000000000000000" pitchFamily="2" charset="2"/>
              </a:rPr>
              <a:t>gegevens</a:t>
            </a:r>
            <a:r>
              <a:rPr lang="en-US" sz="2000" dirty="0">
                <a:sym typeface="Wingdings" panose="05000000000000000000" pitchFamily="2" charset="2"/>
              </a:rPr>
              <a:t>, </a:t>
            </a:r>
            <a:r>
              <a:rPr lang="en-US" sz="2000" dirty="0" err="1">
                <a:sym typeface="Wingdings" panose="05000000000000000000" pitchFamily="2" charset="2"/>
              </a:rPr>
              <a:t>bijvoorbeeld</a:t>
            </a:r>
            <a:endParaRPr lang="en-US" sz="2000" dirty="0">
              <a:sym typeface="Wingdings" panose="05000000000000000000" pitchFamily="2" charset="2"/>
            </a:endParaRPr>
          </a:p>
          <a:p>
            <a:pPr marL="342900" indent="-342900">
              <a:lnSpc>
                <a:spcPct val="90000"/>
              </a:lnSpc>
              <a:spcAft>
                <a:spcPts val="600"/>
              </a:spcAft>
              <a:buFontTx/>
              <a:buChar char="-"/>
            </a:pPr>
            <a:r>
              <a:rPr lang="en-US" sz="2000" dirty="0" err="1">
                <a:sym typeface="Wingdings" panose="05000000000000000000" pitchFamily="2" charset="2"/>
              </a:rPr>
              <a:t>Groepsdiscussie</a:t>
            </a:r>
            <a:endParaRPr lang="en-US" sz="2000" dirty="0">
              <a:sym typeface="Wingdings" panose="05000000000000000000" pitchFamily="2" charset="2"/>
            </a:endParaRPr>
          </a:p>
          <a:p>
            <a:pPr marL="342900" indent="-342900">
              <a:lnSpc>
                <a:spcPct val="90000"/>
              </a:lnSpc>
              <a:spcAft>
                <a:spcPts val="600"/>
              </a:spcAft>
              <a:buFontTx/>
              <a:buChar char="-"/>
            </a:pPr>
            <a:r>
              <a:rPr lang="en-US" sz="2000" b="1" dirty="0">
                <a:sym typeface="Wingdings" panose="05000000000000000000" pitchFamily="2" charset="2"/>
              </a:rPr>
              <a:t>Interview </a:t>
            </a:r>
            <a:endParaRPr lang="en-US" sz="2000" dirty="0"/>
          </a:p>
          <a:p>
            <a:pPr indent="-228600">
              <a:lnSpc>
                <a:spcPct val="90000"/>
              </a:lnSpc>
              <a:spcAft>
                <a:spcPts val="600"/>
              </a:spcAft>
              <a:buFont typeface="Arial" panose="020B0604020202020204" pitchFamily="34" charset="0"/>
              <a:buChar char="•"/>
            </a:pPr>
            <a:endParaRPr lang="en-US" sz="2000" b="1" dirty="0"/>
          </a:p>
          <a:p>
            <a:pPr indent="-228600">
              <a:lnSpc>
                <a:spcPct val="90000"/>
              </a:lnSpc>
              <a:spcAft>
                <a:spcPts val="600"/>
              </a:spcAft>
              <a:buFont typeface="Arial" panose="020B0604020202020204" pitchFamily="34" charset="0"/>
              <a:buChar char="•"/>
            </a:pPr>
            <a:r>
              <a:rPr lang="en-US" sz="2000" b="1" dirty="0" err="1"/>
              <a:t>Kwantitatieve</a:t>
            </a:r>
            <a:r>
              <a:rPr lang="en-US" sz="2000" b="1" dirty="0"/>
              <a:t> </a:t>
            </a:r>
            <a:r>
              <a:rPr lang="en-US" sz="2000" b="1" dirty="0" err="1"/>
              <a:t>onderzoeksmethoden</a:t>
            </a:r>
            <a:r>
              <a:rPr lang="en-US" sz="2000" b="1" dirty="0"/>
              <a:t> </a:t>
            </a:r>
            <a:r>
              <a:rPr lang="en-US" sz="2000" b="1" dirty="0">
                <a:sym typeface="Wingdings" panose="05000000000000000000" pitchFamily="2" charset="2"/>
              </a:rPr>
              <a:t> </a:t>
            </a:r>
            <a:r>
              <a:rPr lang="en-US" sz="2000" dirty="0" err="1">
                <a:sym typeface="Wingdings" panose="05000000000000000000" pitchFamily="2" charset="2"/>
              </a:rPr>
              <a:t>dit</a:t>
            </a:r>
            <a:r>
              <a:rPr lang="en-US" sz="2000" dirty="0">
                <a:sym typeface="Wingdings" panose="05000000000000000000" pitchFamily="2" charset="2"/>
              </a:rPr>
              <a:t> is </a:t>
            </a:r>
            <a:r>
              <a:rPr lang="en-US" sz="2000" dirty="0" err="1">
                <a:sym typeface="Wingdings" panose="05000000000000000000" pitchFamily="2" charset="2"/>
              </a:rPr>
              <a:t>onderzoek</a:t>
            </a:r>
            <a:r>
              <a:rPr lang="en-US" sz="2000" dirty="0">
                <a:sym typeface="Wingdings" panose="05000000000000000000" pitchFamily="2" charset="2"/>
              </a:rPr>
              <a:t> met </a:t>
            </a:r>
            <a:r>
              <a:rPr lang="en-US" sz="2000" dirty="0" err="1">
                <a:sym typeface="Wingdings" panose="05000000000000000000" pitchFamily="2" charset="2"/>
              </a:rPr>
              <a:t>behulp</a:t>
            </a:r>
            <a:r>
              <a:rPr lang="en-US" sz="2000" dirty="0">
                <a:sym typeface="Wingdings" panose="05000000000000000000" pitchFamily="2" charset="2"/>
              </a:rPr>
              <a:t> van </a:t>
            </a:r>
            <a:r>
              <a:rPr lang="en-US" sz="2000" dirty="0" err="1">
                <a:sym typeface="Wingdings" panose="05000000000000000000" pitchFamily="2" charset="2"/>
              </a:rPr>
              <a:t>cijfermatige</a:t>
            </a:r>
            <a:r>
              <a:rPr lang="en-US" sz="2000" dirty="0">
                <a:sym typeface="Wingdings" panose="05000000000000000000" pitchFamily="2" charset="2"/>
              </a:rPr>
              <a:t> </a:t>
            </a:r>
            <a:r>
              <a:rPr lang="en-US" sz="2000" dirty="0" err="1">
                <a:sym typeface="Wingdings" panose="05000000000000000000" pitchFamily="2" charset="2"/>
              </a:rPr>
              <a:t>gegevens</a:t>
            </a:r>
            <a:r>
              <a:rPr lang="en-US" sz="2000" dirty="0">
                <a:sym typeface="Wingdings" panose="05000000000000000000" pitchFamily="2" charset="2"/>
              </a:rPr>
              <a:t>, </a:t>
            </a:r>
            <a:r>
              <a:rPr lang="en-US" sz="2000" dirty="0" err="1">
                <a:sym typeface="Wingdings" panose="05000000000000000000" pitchFamily="2" charset="2"/>
              </a:rPr>
              <a:t>bijvoorbeeld</a:t>
            </a:r>
            <a:endParaRPr lang="en-US" sz="2000" dirty="0">
              <a:sym typeface="Wingdings" panose="05000000000000000000" pitchFamily="2" charset="2"/>
            </a:endParaRPr>
          </a:p>
          <a:p>
            <a:pPr marL="342900" indent="-342900">
              <a:lnSpc>
                <a:spcPct val="90000"/>
              </a:lnSpc>
              <a:spcAft>
                <a:spcPts val="600"/>
              </a:spcAft>
              <a:buFontTx/>
              <a:buChar char="-"/>
            </a:pPr>
            <a:r>
              <a:rPr lang="en-US" sz="2000" b="1" dirty="0" err="1">
                <a:sym typeface="Wingdings" panose="05000000000000000000" pitchFamily="2" charset="2"/>
              </a:rPr>
              <a:t>Enquête</a:t>
            </a:r>
            <a:endParaRPr lang="en-US" sz="2000" b="1" dirty="0">
              <a:sym typeface="Wingdings" panose="05000000000000000000" pitchFamily="2" charset="2"/>
            </a:endParaRPr>
          </a:p>
          <a:p>
            <a:pPr marL="342900" indent="-342900">
              <a:lnSpc>
                <a:spcPct val="90000"/>
              </a:lnSpc>
              <a:spcAft>
                <a:spcPts val="600"/>
              </a:spcAft>
              <a:buFontTx/>
              <a:buChar char="-"/>
            </a:pPr>
            <a:r>
              <a:rPr lang="en-US" sz="2000" dirty="0" err="1">
                <a:sym typeface="Wingdings" panose="05000000000000000000" pitchFamily="2" charset="2"/>
              </a:rPr>
              <a:t>Observatie</a:t>
            </a:r>
            <a:endParaRPr lang="en-US" sz="2000" dirty="0"/>
          </a:p>
        </p:txBody>
      </p:sp>
    </p:spTree>
    <p:extLst>
      <p:ext uri="{BB962C8B-B14F-4D97-AF65-F5344CB8AC3E}">
        <p14:creationId xmlns:p14="http://schemas.microsoft.com/office/powerpoint/2010/main" val="2264446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726F41-D311-48AF-A393-DDBDDD08BFF6}"/>
              </a:ext>
            </a:extLst>
          </p:cNvPr>
          <p:cNvSpPr>
            <a:spLocks noGrp="1"/>
          </p:cNvSpPr>
          <p:nvPr>
            <p:ph type="title"/>
          </p:nvPr>
        </p:nvSpPr>
        <p:spPr/>
        <p:txBody>
          <a:bodyPr/>
          <a:lstStyle/>
          <a:p>
            <a:r>
              <a:rPr lang="nl-NL" dirty="0"/>
              <a:t>Extra input: enquête </a:t>
            </a:r>
          </a:p>
        </p:txBody>
      </p:sp>
      <p:pic>
        <p:nvPicPr>
          <p:cNvPr id="4" name="Afbeelding 3">
            <a:extLst>
              <a:ext uri="{FF2B5EF4-FFF2-40B4-BE49-F238E27FC236}">
                <a16:creationId xmlns:a16="http://schemas.microsoft.com/office/drawing/2014/main" id="{B56E5B30-DA2E-43C1-B597-4F410802723E}"/>
              </a:ext>
            </a:extLst>
          </p:cNvPr>
          <p:cNvPicPr>
            <a:picLocks noChangeAspect="1"/>
          </p:cNvPicPr>
          <p:nvPr/>
        </p:nvPicPr>
        <p:blipFill rotWithShape="1">
          <a:blip r:embed="rId2"/>
          <a:srcRect l="37667" t="29481" r="14166" b="27408"/>
          <a:stretch/>
        </p:blipFill>
        <p:spPr>
          <a:xfrm>
            <a:off x="249554" y="1225966"/>
            <a:ext cx="8751571" cy="4406068"/>
          </a:xfrm>
          <a:prstGeom prst="rect">
            <a:avLst/>
          </a:prstGeom>
        </p:spPr>
      </p:pic>
    </p:spTree>
    <p:extLst>
      <p:ext uri="{BB962C8B-B14F-4D97-AF65-F5344CB8AC3E}">
        <p14:creationId xmlns:p14="http://schemas.microsoft.com/office/powerpoint/2010/main" val="2942684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9388A0-77BC-4C06-B76F-75F3828EF86D}"/>
              </a:ext>
            </a:extLst>
          </p:cNvPr>
          <p:cNvSpPr>
            <a:spLocks noGrp="1"/>
          </p:cNvSpPr>
          <p:nvPr>
            <p:ph type="title"/>
          </p:nvPr>
        </p:nvSpPr>
        <p:spPr/>
        <p:txBody>
          <a:bodyPr/>
          <a:lstStyle/>
          <a:p>
            <a:r>
              <a:rPr lang="nl-NL" dirty="0">
                <a:latin typeface="+mn-lt"/>
              </a:rPr>
              <a:t>Let op: </a:t>
            </a:r>
          </a:p>
        </p:txBody>
      </p:sp>
      <p:sp>
        <p:nvSpPr>
          <p:cNvPr id="3" name="Tekstvak 2">
            <a:extLst>
              <a:ext uri="{FF2B5EF4-FFF2-40B4-BE49-F238E27FC236}">
                <a16:creationId xmlns:a16="http://schemas.microsoft.com/office/drawing/2014/main" id="{6481927D-3A04-4054-9B6C-1A178EB0241D}"/>
              </a:ext>
            </a:extLst>
          </p:cNvPr>
          <p:cNvSpPr txBox="1"/>
          <p:nvPr/>
        </p:nvSpPr>
        <p:spPr>
          <a:xfrm>
            <a:off x="906778" y="1475204"/>
            <a:ext cx="9818371" cy="4154984"/>
          </a:xfrm>
          <a:prstGeom prst="rect">
            <a:avLst/>
          </a:prstGeom>
          <a:noFill/>
        </p:spPr>
        <p:txBody>
          <a:bodyPr wrap="square">
            <a:spAutoFit/>
          </a:bodyPr>
          <a:lstStyle/>
          <a:p>
            <a:r>
              <a:rPr lang="nl-NL" sz="2400" dirty="0"/>
              <a:t>• vraag maar één ding tegelijk (dus niet: ‘gaat u vaak naar bioscoop of theater’?); </a:t>
            </a:r>
          </a:p>
          <a:p>
            <a:r>
              <a:rPr lang="nl-NL" sz="2400" dirty="0"/>
              <a:t>• maak de vragen niet te lang (hoe korter, hoe duidelijker!); </a:t>
            </a:r>
          </a:p>
          <a:p>
            <a:r>
              <a:rPr lang="nl-NL" sz="2400" dirty="0"/>
              <a:t>• stel concrete vragen (geen vage, subjectieve termen erin zoals ‘vaak’, ‘regelmatig’, ‘soms’); </a:t>
            </a:r>
          </a:p>
          <a:p>
            <a:r>
              <a:rPr lang="nl-NL" sz="2400" dirty="0"/>
              <a:t>• pas het taalgebruik aan de doelgroep aan (moeilijke termen kunnen wel bij advocaten maar niet bij basisschoolkinderen);</a:t>
            </a:r>
          </a:p>
          <a:p>
            <a:r>
              <a:rPr lang="nl-NL" sz="2400" dirty="0"/>
              <a:t>• maak de vragenlijst kort, aantrekkelijk en overzichtelijk;</a:t>
            </a:r>
          </a:p>
          <a:p>
            <a:r>
              <a:rPr lang="nl-NL" sz="2400" dirty="0"/>
              <a:t>• zet de vragen in een voor de respondent logische volgorde (maak een</a:t>
            </a:r>
          </a:p>
          <a:p>
            <a:r>
              <a:rPr lang="nl-NL" sz="2400" dirty="0"/>
              <a:t>logische indeling in blokken van vragen en bevraag in ieder blok een</a:t>
            </a:r>
          </a:p>
          <a:p>
            <a:r>
              <a:rPr lang="nl-NL" sz="2400" dirty="0"/>
              <a:t>ander onderwerp)</a:t>
            </a:r>
          </a:p>
        </p:txBody>
      </p:sp>
    </p:spTree>
    <p:extLst>
      <p:ext uri="{BB962C8B-B14F-4D97-AF65-F5344CB8AC3E}">
        <p14:creationId xmlns:p14="http://schemas.microsoft.com/office/powerpoint/2010/main" val="289518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8D74ED-2E77-4B20-A09D-C0BEF3F1689C}"/>
              </a:ext>
            </a:extLst>
          </p:cNvPr>
          <p:cNvSpPr>
            <a:spLocks noGrp="1"/>
          </p:cNvSpPr>
          <p:nvPr>
            <p:ph type="title"/>
          </p:nvPr>
        </p:nvSpPr>
        <p:spPr>
          <a:xfrm>
            <a:off x="838200" y="118852"/>
            <a:ext cx="10515600" cy="1325563"/>
          </a:xfrm>
        </p:spPr>
        <p:txBody>
          <a:bodyPr/>
          <a:lstStyle/>
          <a:p>
            <a:r>
              <a:rPr lang="nl-NL" dirty="0"/>
              <a:t>Antwoordmogelijkheden</a:t>
            </a:r>
          </a:p>
        </p:txBody>
      </p:sp>
      <p:pic>
        <p:nvPicPr>
          <p:cNvPr id="4" name="Afbeelding 3">
            <a:extLst>
              <a:ext uri="{FF2B5EF4-FFF2-40B4-BE49-F238E27FC236}">
                <a16:creationId xmlns:a16="http://schemas.microsoft.com/office/drawing/2014/main" id="{7A4704D8-F533-4A99-9277-B74F35A79604}"/>
              </a:ext>
            </a:extLst>
          </p:cNvPr>
          <p:cNvPicPr>
            <a:picLocks noChangeAspect="1"/>
          </p:cNvPicPr>
          <p:nvPr/>
        </p:nvPicPr>
        <p:blipFill rotWithShape="1">
          <a:blip r:embed="rId2"/>
          <a:srcRect l="45083" t="22223" r="20417" b="40676"/>
          <a:stretch/>
        </p:blipFill>
        <p:spPr>
          <a:xfrm>
            <a:off x="838200" y="1290320"/>
            <a:ext cx="8296996" cy="5019040"/>
          </a:xfrm>
          <a:prstGeom prst="rect">
            <a:avLst/>
          </a:prstGeom>
        </p:spPr>
      </p:pic>
    </p:spTree>
    <p:extLst>
      <p:ext uri="{BB962C8B-B14F-4D97-AF65-F5344CB8AC3E}">
        <p14:creationId xmlns:p14="http://schemas.microsoft.com/office/powerpoint/2010/main" val="33905483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1AF9D0AB-5319-426B-B2CE-F9DE40970528}"/>
              </a:ext>
            </a:extLst>
          </p:cNvPr>
          <p:cNvPicPr>
            <a:picLocks noChangeAspect="1"/>
          </p:cNvPicPr>
          <p:nvPr/>
        </p:nvPicPr>
        <p:blipFill rotWithShape="1">
          <a:blip r:embed="rId2"/>
          <a:srcRect l="43833" t="58668" r="18417" b="8296"/>
          <a:stretch/>
        </p:blipFill>
        <p:spPr>
          <a:xfrm>
            <a:off x="650240" y="975360"/>
            <a:ext cx="10319462" cy="5080000"/>
          </a:xfrm>
          <a:prstGeom prst="rect">
            <a:avLst/>
          </a:prstGeom>
        </p:spPr>
      </p:pic>
    </p:spTree>
    <p:extLst>
      <p:ext uri="{BB962C8B-B14F-4D97-AF65-F5344CB8AC3E}">
        <p14:creationId xmlns:p14="http://schemas.microsoft.com/office/powerpoint/2010/main" val="2238838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CB1F29-571E-4D68-8673-3E53FF40AF4B}"/>
              </a:ext>
            </a:extLst>
          </p:cNvPr>
          <p:cNvSpPr>
            <a:spLocks noGrp="1"/>
          </p:cNvSpPr>
          <p:nvPr>
            <p:ph type="title"/>
          </p:nvPr>
        </p:nvSpPr>
        <p:spPr/>
        <p:txBody>
          <a:bodyPr/>
          <a:lstStyle/>
          <a:p>
            <a:r>
              <a:rPr lang="nl-NL" dirty="0" err="1"/>
              <a:t>Likert</a:t>
            </a:r>
            <a:r>
              <a:rPr lang="nl-NL" dirty="0"/>
              <a:t> schaal </a:t>
            </a:r>
          </a:p>
        </p:txBody>
      </p:sp>
      <p:sp>
        <p:nvSpPr>
          <p:cNvPr id="4" name="Tekstvak 3">
            <a:extLst>
              <a:ext uri="{FF2B5EF4-FFF2-40B4-BE49-F238E27FC236}">
                <a16:creationId xmlns:a16="http://schemas.microsoft.com/office/drawing/2014/main" id="{B0B5BD1C-B58C-4D17-BABB-00511F2E8982}"/>
              </a:ext>
            </a:extLst>
          </p:cNvPr>
          <p:cNvSpPr txBox="1"/>
          <p:nvPr/>
        </p:nvSpPr>
        <p:spPr>
          <a:xfrm>
            <a:off x="923925" y="1436534"/>
            <a:ext cx="6096000" cy="830997"/>
          </a:xfrm>
          <a:prstGeom prst="rect">
            <a:avLst/>
          </a:prstGeom>
          <a:noFill/>
        </p:spPr>
        <p:txBody>
          <a:bodyPr wrap="square">
            <a:spAutoFit/>
          </a:bodyPr>
          <a:lstStyle/>
          <a:p>
            <a:pPr algn="l"/>
            <a:r>
              <a:rPr lang="nl-NL" sz="2400" b="0" i="0" dirty="0">
                <a:solidFill>
                  <a:srgbClr val="73879C"/>
                </a:solidFill>
                <a:effectLst/>
                <a:latin typeface="Source Sans Pro" panose="020B0503030403020204" pitchFamily="34" charset="0"/>
              </a:rPr>
              <a:t>5-punts en 7-punts </a:t>
            </a:r>
            <a:r>
              <a:rPr lang="nl-NL" sz="2400" b="0" i="0" dirty="0" err="1">
                <a:solidFill>
                  <a:srgbClr val="73879C"/>
                </a:solidFill>
                <a:effectLst/>
                <a:latin typeface="Source Sans Pro" panose="020B0503030403020204" pitchFamily="34" charset="0"/>
              </a:rPr>
              <a:t>likert</a:t>
            </a:r>
            <a:r>
              <a:rPr lang="nl-NL" sz="2400" b="0" i="0" dirty="0">
                <a:solidFill>
                  <a:srgbClr val="73879C"/>
                </a:solidFill>
                <a:effectLst/>
                <a:latin typeface="Source Sans Pro" panose="020B0503030403020204" pitchFamily="34" charset="0"/>
              </a:rPr>
              <a:t> schaal.</a:t>
            </a:r>
            <a:br>
              <a:rPr lang="nl-NL" sz="2400" b="0" i="0" dirty="0">
                <a:solidFill>
                  <a:srgbClr val="73879C"/>
                </a:solidFill>
                <a:effectLst/>
                <a:latin typeface="Source Sans Pro" panose="020B0503030403020204" pitchFamily="34" charset="0"/>
              </a:rPr>
            </a:br>
            <a:endParaRPr lang="nl-NL" sz="2400" b="0" i="0" dirty="0">
              <a:solidFill>
                <a:srgbClr val="73879C"/>
              </a:solidFill>
              <a:effectLst/>
              <a:latin typeface="Source Sans Pro" panose="020B0503030403020204" pitchFamily="34" charset="0"/>
            </a:endParaRPr>
          </a:p>
        </p:txBody>
      </p:sp>
      <p:pic>
        <p:nvPicPr>
          <p:cNvPr id="7" name="Afbeelding 6">
            <a:extLst>
              <a:ext uri="{FF2B5EF4-FFF2-40B4-BE49-F238E27FC236}">
                <a16:creationId xmlns:a16="http://schemas.microsoft.com/office/drawing/2014/main" id="{95DF0E83-C0A5-4F5B-9F2A-22B7EB28DCC0}"/>
              </a:ext>
            </a:extLst>
          </p:cNvPr>
          <p:cNvPicPr>
            <a:picLocks noChangeAspect="1"/>
          </p:cNvPicPr>
          <p:nvPr/>
        </p:nvPicPr>
        <p:blipFill rotWithShape="1">
          <a:blip r:embed="rId2"/>
          <a:srcRect l="34531" t="31389" r="11875" b="38579"/>
          <a:stretch/>
        </p:blipFill>
        <p:spPr>
          <a:xfrm>
            <a:off x="1019175" y="2239537"/>
            <a:ext cx="6534150" cy="2059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a:extLst>
              <a:ext uri="{FF2B5EF4-FFF2-40B4-BE49-F238E27FC236}">
                <a16:creationId xmlns:a16="http://schemas.microsoft.com/office/drawing/2014/main" id="{6E657A58-0B34-4308-ADD7-F9C272B54AE6}"/>
              </a:ext>
            </a:extLst>
          </p:cNvPr>
          <p:cNvSpPr txBox="1"/>
          <p:nvPr/>
        </p:nvSpPr>
        <p:spPr>
          <a:xfrm>
            <a:off x="923925" y="4421192"/>
            <a:ext cx="8677275" cy="1631216"/>
          </a:xfrm>
          <a:prstGeom prst="rect">
            <a:avLst/>
          </a:prstGeom>
          <a:noFill/>
        </p:spPr>
        <p:txBody>
          <a:bodyPr wrap="square">
            <a:spAutoFit/>
          </a:bodyPr>
          <a:lstStyle/>
          <a:p>
            <a:endParaRPr lang="nl-NL" sz="2000" dirty="0"/>
          </a:p>
          <a:p>
            <a:r>
              <a:rPr lang="nl-NL" sz="2000" dirty="0"/>
              <a:t>Instemming: Helemaal eens/ eens / neutraal / oneens / helemaal oneens</a:t>
            </a:r>
          </a:p>
          <a:p>
            <a:r>
              <a:rPr lang="nl-NL" sz="2000" dirty="0"/>
              <a:t>Frequentie: Heel vaak / vaak / soms / zelden / nooit</a:t>
            </a:r>
          </a:p>
          <a:p>
            <a:r>
              <a:rPr lang="nl-NL" sz="2000" dirty="0"/>
              <a:t>Belangrijkheid: Zeer belangrijk / belangrijk / redelijk belangrijk / enigszins belangrijk / onbelangrijk</a:t>
            </a:r>
          </a:p>
        </p:txBody>
      </p:sp>
    </p:spTree>
    <p:extLst>
      <p:ext uri="{BB962C8B-B14F-4D97-AF65-F5344CB8AC3E}">
        <p14:creationId xmlns:p14="http://schemas.microsoft.com/office/powerpoint/2010/main" val="15918635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3" ma:contentTypeDescription="Een nieuw document maken." ma:contentTypeScope="" ma:versionID="40482e5b53334d1eeebda43037df53c5">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9c978e2734d7fc04f5be9d8ae96b6347"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06EA1E6-AF09-4B6C-8F92-8F46597C2C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F4FF143-0ABB-4CFF-A5DD-2BA0E6EC906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0583B6F-241B-4752-BA3F-65607B61D55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591</Words>
  <Application>Microsoft Office PowerPoint</Application>
  <PresentationFormat>Breedbeeld</PresentationFormat>
  <Paragraphs>84</Paragraphs>
  <Slides>13</Slides>
  <Notes>0</Notes>
  <HiddenSlides>0</HiddenSlides>
  <MMClips>0</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13</vt:i4>
      </vt:variant>
    </vt:vector>
  </HeadingPairs>
  <TitlesOfParts>
    <vt:vector size="21" baseType="lpstr">
      <vt:lpstr>Arial</vt:lpstr>
      <vt:lpstr>Arial</vt:lpstr>
      <vt:lpstr>Calibri</vt:lpstr>
      <vt:lpstr>Calibri Light</vt:lpstr>
      <vt:lpstr>Google Sans</vt:lpstr>
      <vt:lpstr>Source Sans Pro</vt:lpstr>
      <vt:lpstr>Kantoorthema</vt:lpstr>
      <vt:lpstr>Kantoorthema</vt:lpstr>
      <vt:lpstr>WAT ZIJN WE OOK ALWEER AAN HET DOEN???</vt:lpstr>
      <vt:lpstr>3. Deze week in het IBS</vt:lpstr>
      <vt:lpstr>5.Korte herhaling; onderzoek</vt:lpstr>
      <vt:lpstr>A. Fieldresearch  Onderzoeksmethoden</vt:lpstr>
      <vt:lpstr>Extra input: enquête </vt:lpstr>
      <vt:lpstr>Let op: </vt:lpstr>
      <vt:lpstr>Antwoordmogelijkheden</vt:lpstr>
      <vt:lpstr>PowerPoint-presentatie</vt:lpstr>
      <vt:lpstr>Likert schaal </vt:lpstr>
      <vt:lpstr>Opbouw interview</vt:lpstr>
      <vt:lpstr>Doorvragen</vt:lpstr>
      <vt:lpstr>B. Deskresearch  Literatuur en brongebruik</vt:lpstr>
      <vt:lpstr>Aan de slag!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Thomas Noordeloos</dc:creator>
  <cp:lastModifiedBy>Thomas Noordeloos</cp:lastModifiedBy>
  <cp:revision>6</cp:revision>
  <dcterms:created xsi:type="dcterms:W3CDTF">2021-07-07T07:37:45Z</dcterms:created>
  <dcterms:modified xsi:type="dcterms:W3CDTF">2021-09-22T12:31:12Z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